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0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89" r:id="rId22"/>
    <p:sldId id="283" r:id="rId23"/>
    <p:sldId id="279" r:id="rId24"/>
    <p:sldId id="280" r:id="rId25"/>
    <p:sldId id="282" r:id="rId26"/>
    <p:sldId id="281" r:id="rId27"/>
    <p:sldId id="290" r:id="rId28"/>
    <p:sldId id="278" r:id="rId29"/>
    <p:sldId id="291" r:id="rId30"/>
    <p:sldId id="292" r:id="rId31"/>
    <p:sldId id="284" r:id="rId32"/>
    <p:sldId id="285" r:id="rId33"/>
    <p:sldId id="286" r:id="rId34"/>
    <p:sldId id="277" r:id="rId35"/>
    <p:sldId id="293" r:id="rId36"/>
    <p:sldId id="294" r:id="rId37"/>
    <p:sldId id="287" r:id="rId38"/>
    <p:sldId id="276" r:id="rId39"/>
    <p:sldId id="288" r:id="rId40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3050D8"/>
    <a:srgbClr val="E5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10" d="100"/>
          <a:sy n="110" d="100"/>
        </p:scale>
        <p:origin x="63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7/10/2019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7903E-C548-4E8E-871D-499702A8E272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1AB84F-67C1-4A92-A653-07F1B2CF9B46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Relevamiento de datos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F449AA-D8A4-4622-BC66-61CF8F0A992F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78110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D4E3-B688-4765-B158-D13F4A93C807}"/>
              </a:ext>
            </a:extLst>
          </p:cNvPr>
          <p:cNvSpPr txBox="1"/>
          <p:nvPr/>
        </p:nvSpPr>
        <p:spPr>
          <a:xfrm>
            <a:off x="275724" y="1352550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Entrevistas no planificada y abierta [Vía telefónica o presencial]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Cuestionarios para los distintos roles 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5101B-2B22-4C8D-A36F-7F8CDB24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1006039" y="1908466"/>
            <a:ext cx="2903087" cy="3820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9AE73F-CECB-4CEC-9996-BCE8F79D6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>
          <a:xfrm>
            <a:off x="4639443" y="1947542"/>
            <a:ext cx="2903087" cy="3820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4EF461-9832-437C-A46A-1A0B69691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8272846" y="1898207"/>
            <a:ext cx="2903087" cy="3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A19BBA-7F77-4AB7-9E9E-5D2A13B2F794}"/>
              </a:ext>
            </a:extLst>
          </p:cNvPr>
          <p:cNvSpPr txBox="1"/>
          <p:nvPr/>
        </p:nvSpPr>
        <p:spPr>
          <a:xfrm>
            <a:off x="182959" y="265887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Casos de uso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CAB1F-CAC1-4C24-91E0-7D27173C839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F8F351A-FC78-4987-AE0C-6C2DB11E779D}"/>
              </a:ext>
            </a:extLst>
          </p:cNvPr>
          <p:cNvCxnSpPr>
            <a:cxnSpLocks/>
          </p:cNvCxnSpPr>
          <p:nvPr/>
        </p:nvCxnSpPr>
        <p:spPr>
          <a:xfrm>
            <a:off x="275724" y="912218"/>
            <a:ext cx="608531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EAF8EA0-D9E1-4B65-8C35-BBE3E9C1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2" y="765464"/>
            <a:ext cx="3428817" cy="4963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B42621-2A1B-4BC6-848B-A6BE4413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" r="4338" b="9305"/>
          <a:stretch/>
        </p:blipFill>
        <p:spPr>
          <a:xfrm>
            <a:off x="1126272" y="1345063"/>
            <a:ext cx="3326459" cy="438393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37F1F3-5402-4280-BD38-0EBFB0C7268F}"/>
              </a:ext>
            </a:extLst>
          </p:cNvPr>
          <p:cNvSpPr/>
          <p:nvPr/>
        </p:nvSpPr>
        <p:spPr>
          <a:xfrm>
            <a:off x="1334000" y="5760755"/>
            <a:ext cx="28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extendidos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E5B75F-2AD6-4430-9AE7-185E46243D8E}"/>
              </a:ext>
            </a:extLst>
          </p:cNvPr>
          <p:cNvSpPr/>
          <p:nvPr/>
        </p:nvSpPr>
        <p:spPr>
          <a:xfrm>
            <a:off x="7079251" y="5760755"/>
            <a:ext cx="25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gráficos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3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259683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259683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0" y="5228968"/>
            <a:ext cx="535433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Tabla de actividades junto con controles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5228968"/>
            <a:ext cx="449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barras – Técnica GANTT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82B974-82B3-4E6D-B23B-C450A928187C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192456-B081-42A9-BB65-8E64C3A0ECED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9F0A02A-6F63-43A7-A98E-4BE7B94CBA4C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E5A0E11-84C6-48B0-9A68-2588F54B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658086"/>
            <a:ext cx="4867777" cy="3205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ABC056-0151-4F97-B9AE-D12DF16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602025"/>
            <a:ext cx="4003508" cy="42680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600ED1-696E-4C4F-A165-1CF95A0B8F4B}"/>
              </a:ext>
            </a:extLst>
          </p:cNvPr>
          <p:cNvSpPr txBox="1"/>
          <p:nvPr/>
        </p:nvSpPr>
        <p:spPr>
          <a:xfrm>
            <a:off x="570998" y="4884233"/>
            <a:ext cx="3034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en red (PERT)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7BA7B4-B37A-4E6D-BCC4-0CA9B24A09DC}"/>
              </a:ext>
            </a:extLst>
          </p:cNvPr>
          <p:cNvSpPr txBox="1"/>
          <p:nvPr/>
        </p:nvSpPr>
        <p:spPr>
          <a:xfrm>
            <a:off x="7331242" y="488423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Planes de contingencia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7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8A311F-BCAA-456C-8CF0-223D026DAFF4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61F5FC-2432-43D8-AFA2-20D758589C2B}"/>
              </a:ext>
            </a:extLst>
          </p:cNvPr>
          <p:cNvSpPr txBox="1"/>
          <p:nvPr/>
        </p:nvSpPr>
        <p:spPr>
          <a:xfrm>
            <a:off x="161423" y="585134"/>
            <a:ext cx="703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Base de datos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4A20D6F-75E0-416F-80B8-D15CD8195D61}"/>
              </a:ext>
            </a:extLst>
          </p:cNvPr>
          <p:cNvCxnSpPr>
            <a:cxnSpLocks/>
          </p:cNvCxnSpPr>
          <p:nvPr/>
        </p:nvCxnSpPr>
        <p:spPr>
          <a:xfrm>
            <a:off x="275723" y="1220714"/>
            <a:ext cx="6283273" cy="10751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EAA2A-9F58-401C-9344-C889C107155C}"/>
              </a:ext>
            </a:extLst>
          </p:cNvPr>
          <p:cNvSpPr txBox="1"/>
          <p:nvPr/>
        </p:nvSpPr>
        <p:spPr>
          <a:xfrm>
            <a:off x="578434" y="5587645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0EC318-F4F2-4309-9201-52E8490D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96" y="1841922"/>
            <a:ext cx="5431647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3914426-5B50-4281-992C-45BAFEFE7DFD}"/>
              </a:ext>
            </a:extLst>
          </p:cNvPr>
          <p:cNvSpPr txBox="1"/>
          <p:nvPr/>
        </p:nvSpPr>
        <p:spPr>
          <a:xfrm>
            <a:off x="6558996" y="5587645"/>
            <a:ext cx="537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B208C62-B063-4F04-99D5-EC487521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" y="1841922"/>
            <a:ext cx="4802779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</p:spTree>
    <p:extLst>
      <p:ext uri="{BB962C8B-B14F-4D97-AF65-F5344CB8AC3E}">
        <p14:creationId xmlns:p14="http://schemas.microsoft.com/office/powerpoint/2010/main" val="59719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4C85B5-4B50-4F6C-AF1E-6C6161A8450A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0A0496-62A3-44E5-9BCE-BDE575071E75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A6C9642-96ED-4AEA-B9CE-3C808A9E5CDB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5713942-B184-418C-B895-2B889C27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1389034"/>
            <a:ext cx="4805381" cy="4079931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72940F-55ED-46C3-8B44-C82C7138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79" y="2212159"/>
            <a:ext cx="5926691" cy="325680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5E2B0A-DCB9-44A5-87ED-E77A61B15301}"/>
              </a:ext>
            </a:extLst>
          </p:cNvPr>
          <p:cNvSpPr txBox="1"/>
          <p:nvPr/>
        </p:nvSpPr>
        <p:spPr>
          <a:xfrm>
            <a:off x="286046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dominio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79ACE2-ADB0-4A20-A955-5C7230D92B39}"/>
              </a:ext>
            </a:extLst>
          </p:cNvPr>
          <p:cNvSpPr txBox="1"/>
          <p:nvPr/>
        </p:nvSpPr>
        <p:spPr>
          <a:xfrm>
            <a:off x="5990379" y="5491468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clases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2EFFD0-C2B4-4E14-AB46-28607D32F1E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6FB304-7074-4B5E-8D0A-0F7A7129130B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0BDF14-9552-42D5-A14E-8CDA0D9E9F9A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C83DA-29F1-45A6-A361-77CA382B0EF3}"/>
              </a:ext>
            </a:extLst>
          </p:cNvPr>
          <p:cNvSpPr txBox="1"/>
          <p:nvPr/>
        </p:nvSpPr>
        <p:spPr>
          <a:xfrm>
            <a:off x="2048585" y="4307373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secuencial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A825EB-DE87-4EAC-BE54-BB5E3600BF6E}"/>
              </a:ext>
            </a:extLst>
          </p:cNvPr>
          <p:cNvSpPr txBox="1"/>
          <p:nvPr/>
        </p:nvSpPr>
        <p:spPr>
          <a:xfrm>
            <a:off x="8176987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proceso 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BE5C96-FCC3-4E2B-9247-7CA31364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77" y="902013"/>
            <a:ext cx="3477095" cy="4676693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A21BB-6AF9-41B5-B2B4-681FD4691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8" y="1906401"/>
            <a:ext cx="6202017" cy="2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2CE651-C51A-45A5-B4E3-F70D6965A74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B61512-B131-42B4-A22D-022F4530AFB7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Tecnologías utilizadas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A05D02-DABA-4244-8A7A-FA2980C00ED9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21676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F6976B1-DEE6-4971-8079-A2133CF5608B}"/>
              </a:ext>
            </a:extLst>
          </p:cNvPr>
          <p:cNvCxnSpPr/>
          <p:nvPr/>
        </p:nvCxnSpPr>
        <p:spPr>
          <a:xfrm>
            <a:off x="5777948" y="1457739"/>
            <a:ext cx="0" cy="489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283659-7D79-455E-ABEC-39B3A9CCA8AC}"/>
              </a:ext>
            </a:extLst>
          </p:cNvPr>
          <p:cNvSpPr txBox="1"/>
          <p:nvPr/>
        </p:nvSpPr>
        <p:spPr>
          <a:xfrm>
            <a:off x="417094" y="1457738"/>
            <a:ext cx="39826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Lenguaje </a:t>
            </a: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Entorno de desarrollo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7921AE-FDDD-494B-9FD9-16041A7B8E88}"/>
              </a:ext>
            </a:extLst>
          </p:cNvPr>
          <p:cNvCxnSpPr>
            <a:cxnSpLocks/>
          </p:cNvCxnSpPr>
          <p:nvPr/>
        </p:nvCxnSpPr>
        <p:spPr>
          <a:xfrm flipH="1">
            <a:off x="5970104" y="3816626"/>
            <a:ext cx="589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257AA-F105-440E-BFC0-D24B6EECDE15}"/>
              </a:ext>
            </a:extLst>
          </p:cNvPr>
          <p:cNvSpPr txBox="1"/>
          <p:nvPr/>
        </p:nvSpPr>
        <p:spPr>
          <a:xfrm>
            <a:off x="6096000" y="1457739"/>
            <a:ext cx="422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Base de datos y servidor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1E625-C1CE-4021-93ED-774FFEACEEBF}"/>
              </a:ext>
            </a:extLst>
          </p:cNvPr>
          <p:cNvSpPr txBox="1"/>
          <p:nvPr/>
        </p:nvSpPr>
        <p:spPr>
          <a:xfrm>
            <a:off x="5970104" y="3967608"/>
            <a:ext cx="455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Sistema de control de versiones </a:t>
            </a:r>
            <a:endParaRPr lang="es-UY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para visual basic .net logo">
            <a:extLst>
              <a:ext uri="{FF2B5EF4-FFF2-40B4-BE49-F238E27FC236}">
                <a16:creationId xmlns:a16="http://schemas.microsoft.com/office/drawing/2014/main" id="{A9CCA019-BE85-4A37-99E3-08C8383B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13654"/>
          <a:stretch/>
        </p:blipFill>
        <p:spPr bwMode="auto">
          <a:xfrm>
            <a:off x="827624" y="2292625"/>
            <a:ext cx="1892562" cy="13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 2017">
            <a:extLst>
              <a:ext uri="{FF2B5EF4-FFF2-40B4-BE49-F238E27FC236}">
                <a16:creationId xmlns:a16="http://schemas.microsoft.com/office/drawing/2014/main" id="{42F58B25-DBA7-4C1E-93E6-355A8F7D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87455" l="4200" r="96200">
                        <a14:foregroundMark x1="12600" y1="46727" x2="12600" y2="46727"/>
                        <a14:foregroundMark x1="6800" y1="61455" x2="6800" y2="61455"/>
                        <a14:foregroundMark x1="47700" y1="58545" x2="47700" y2="58545"/>
                        <a14:foregroundMark x1="43800" y1="59273" x2="43800" y2="59273"/>
                        <a14:foregroundMark x1="37500" y1="58909" x2="37500" y2="58909"/>
                        <a14:foregroundMark x1="55300" y1="56000" x2="55300" y2="56000"/>
                        <a14:foregroundMark x1="37800" y1="40909" x2="37800" y2="40909"/>
                        <a14:foregroundMark x1="40800" y1="40909" x2="40800" y2="40909"/>
                        <a14:foregroundMark x1="40800" y1="34545" x2="40800" y2="34545"/>
                        <a14:foregroundMark x1="44700" y1="41273" x2="44700" y2="41273"/>
                        <a14:foregroundMark x1="51200" y1="40909" x2="51200" y2="40909"/>
                        <a14:foregroundMark x1="56500" y1="40364" x2="56500" y2="40364"/>
                        <a14:foregroundMark x1="59200" y1="40364" x2="59200" y2="40364"/>
                        <a14:foregroundMark x1="67800" y1="39636" x2="67800" y2="39636"/>
                        <a14:foregroundMark x1="71500" y1="40364" x2="71500" y2="40364"/>
                        <a14:foregroundMark x1="74500" y1="40000" x2="74500" y2="40000"/>
                        <a14:foregroundMark x1="80700" y1="39636" x2="80700" y2="39636"/>
                        <a14:foregroundMark x1="85800" y1="39636" x2="85800" y2="39636"/>
                        <a14:foregroundMark x1="86100" y1="34545" x2="86100" y2="34545"/>
                        <a14:foregroundMark x1="91800" y1="40909" x2="91800" y2="40909"/>
                        <a14:backgroundMark x1="9300" y1="47091" x2="9300" y2="47091"/>
                        <a14:backgroundMark x1="55300" y1="43818" x2="55300" y2="4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4383821"/>
            <a:ext cx="3697266" cy="20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nformix logo">
            <a:extLst>
              <a:ext uri="{FF2B5EF4-FFF2-40B4-BE49-F238E27FC236}">
                <a16:creationId xmlns:a16="http://schemas.microsoft.com/office/drawing/2014/main" id="{328B040C-92C4-4D5F-BC6F-BB6EE160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24" y="2281009"/>
            <a:ext cx="2676937" cy="8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red hat 7  logo">
            <a:extLst>
              <a:ext uri="{FF2B5EF4-FFF2-40B4-BE49-F238E27FC236}">
                <a16:creationId xmlns:a16="http://schemas.microsoft.com/office/drawing/2014/main" id="{8399A0AF-518E-4493-930D-7A4AF471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62" y="2270862"/>
            <a:ext cx="2676934" cy="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gitlogo">
            <a:extLst>
              <a:ext uri="{FF2B5EF4-FFF2-40B4-BE49-F238E27FC236}">
                <a16:creationId xmlns:a16="http://schemas.microsoft.com/office/drawing/2014/main" id="{144DA2C1-7300-4C7D-BC4E-EAF12469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0" y="4576175"/>
            <a:ext cx="1212943" cy="12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github logo">
            <a:extLst>
              <a:ext uri="{FF2B5EF4-FFF2-40B4-BE49-F238E27FC236}">
                <a16:creationId xmlns:a16="http://schemas.microsoft.com/office/drawing/2014/main" id="{E46D94A8-CB1F-4337-96F9-6DCD7E49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04" y="4576175"/>
            <a:ext cx="1959957" cy="1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gitlab logo">
            <a:extLst>
              <a:ext uri="{FF2B5EF4-FFF2-40B4-BE49-F238E27FC236}">
                <a16:creationId xmlns:a16="http://schemas.microsoft.com/office/drawing/2014/main" id="{FAE46562-C236-493B-88EC-1CB5C510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/>
          <a:stretch/>
        </p:blipFill>
        <p:spPr bwMode="auto">
          <a:xfrm>
            <a:off x="10076400" y="5476459"/>
            <a:ext cx="1784296" cy="12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gitlab logo">
            <a:extLst>
              <a:ext uri="{FF2B5EF4-FFF2-40B4-BE49-F238E27FC236}">
                <a16:creationId xmlns:a16="http://schemas.microsoft.com/office/drawing/2014/main" id="{C4A988AE-1401-4C47-8886-04BACCCE3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4"/>
          <a:stretch/>
        </p:blipFill>
        <p:spPr bwMode="auto">
          <a:xfrm>
            <a:off x="10286672" y="4500978"/>
            <a:ext cx="1488234" cy="1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git logo">
            <a:extLst>
              <a:ext uri="{FF2B5EF4-FFF2-40B4-BE49-F238E27FC236}">
                <a16:creationId xmlns:a16="http://schemas.microsoft.com/office/drawing/2014/main" id="{65E30B2C-6559-4A56-B097-0C29A873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662" b="67922" l="48571" r="81849">
                        <a14:foregroundMark x1="66050" y1="52208" x2="66050" y2="52208"/>
                        <a14:foregroundMark x1="65378" y1="35455" x2="65378" y2="35455"/>
                        <a14:foregroundMark x1="72941" y1="47143" x2="72941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9624" r="17921" b="30291"/>
          <a:stretch/>
        </p:blipFill>
        <p:spPr bwMode="auto">
          <a:xfrm>
            <a:off x="6264405" y="5647323"/>
            <a:ext cx="1152846" cy="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E3E7E-996A-4406-BB40-6434DFD67EC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827CF-A34E-4C93-B5AC-3E851D19D2D2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Soluciones (Aplicaciones)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FCCF4D6-538D-453E-94C1-71FAA24AE5B5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746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DC21AE-2259-4636-BC4D-1305C34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51" r="398"/>
          <a:stretch/>
        </p:blipFill>
        <p:spPr>
          <a:xfrm>
            <a:off x="336294" y="1833513"/>
            <a:ext cx="5154075" cy="3190974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AEF525-EFCB-4823-B731-CC36E7EC24B0}"/>
              </a:ext>
            </a:extLst>
          </p:cNvPr>
          <p:cNvSpPr txBox="1"/>
          <p:nvPr/>
        </p:nvSpPr>
        <p:spPr>
          <a:xfrm>
            <a:off x="417094" y="5128591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de escritorio: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Operario, Transportista y Administradores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3E6B57-5D6C-4237-8804-CEF6222CF9CE}"/>
              </a:ext>
            </a:extLst>
          </p:cNvPr>
          <p:cNvSpPr txBox="1"/>
          <p:nvPr/>
        </p:nvSpPr>
        <p:spPr>
          <a:xfrm>
            <a:off x="6625737" y="5070203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web: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CA4126-CC99-437B-8672-2B01ADD5D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22"/>
          <a:stretch/>
        </p:blipFill>
        <p:spPr>
          <a:xfrm>
            <a:off x="6012110" y="1833513"/>
            <a:ext cx="5975046" cy="3190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64B6DAF-FE52-40A4-845E-8B8838996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1" r="10022" b="49416"/>
          <a:stretch/>
        </p:blipFill>
        <p:spPr>
          <a:xfrm>
            <a:off x="8246377" y="1833513"/>
            <a:ext cx="3349269" cy="16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08BCB6-7902-4403-B424-DE593949A3F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3B44B2-5F6F-4314-9993-D8CB56EB6A5C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de Escritorio (GUI)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56C9675-4673-4C12-A14C-46F5C25FDAEC}"/>
              </a:ext>
            </a:extLst>
          </p:cNvPr>
          <p:cNvSpPr/>
          <p:nvPr/>
        </p:nvSpPr>
        <p:spPr>
          <a:xfrm>
            <a:off x="5504335" y="1050824"/>
            <a:ext cx="1000890" cy="100089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2DE30EE-6AB4-4442-B6F0-8791C38C2C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5488973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45B97-BECF-422D-A89E-D48B50059108}"/>
              </a:ext>
            </a:extLst>
          </p:cNvPr>
          <p:cNvSpPr txBox="1"/>
          <p:nvPr/>
        </p:nvSpPr>
        <p:spPr>
          <a:xfrm>
            <a:off x="5407166" y="1321007"/>
            <a:ext cx="11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8EE8E-9864-4D21-8BDF-52BFFA1341FB}"/>
              </a:ext>
            </a:extLst>
          </p:cNvPr>
          <p:cNvSpPr/>
          <p:nvPr/>
        </p:nvSpPr>
        <p:spPr>
          <a:xfrm>
            <a:off x="5301004" y="2581840"/>
            <a:ext cx="1404731" cy="140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2626DE-D1AB-4DEF-AD4C-E66769B37CD8}"/>
              </a:ext>
            </a:extLst>
          </p:cNvPr>
          <p:cNvSpPr txBox="1"/>
          <p:nvPr/>
        </p:nvSpPr>
        <p:spPr>
          <a:xfrm>
            <a:off x="5439665" y="2986195"/>
            <a:ext cx="116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Marco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8FF10C9-E3F8-43C9-82F7-B76E2F00F4E9}"/>
              </a:ext>
            </a:extLst>
          </p:cNvPr>
          <p:cNvSpPr/>
          <p:nvPr/>
        </p:nvSpPr>
        <p:spPr>
          <a:xfrm>
            <a:off x="327179" y="1168073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9F2765-AD54-43F6-8F43-90E71D3FA3BE}"/>
              </a:ext>
            </a:extLst>
          </p:cNvPr>
          <p:cNvSpPr txBox="1"/>
          <p:nvPr/>
        </p:nvSpPr>
        <p:spPr>
          <a:xfrm>
            <a:off x="125259" y="132239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3E1121-01B5-4CC7-91E1-F723D3C94B2F}"/>
              </a:ext>
            </a:extLst>
          </p:cNvPr>
          <p:cNvSpPr/>
          <p:nvPr/>
        </p:nvSpPr>
        <p:spPr>
          <a:xfrm>
            <a:off x="343569" y="2324695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2ECA5-3F96-489B-BEC9-E9D9FD3AB855}"/>
              </a:ext>
            </a:extLst>
          </p:cNvPr>
          <p:cNvSpPr txBox="1"/>
          <p:nvPr/>
        </p:nvSpPr>
        <p:spPr>
          <a:xfrm>
            <a:off x="141648" y="247815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72B8EE-7F5D-4EEA-A13A-78BB3FCF0668}"/>
              </a:ext>
            </a:extLst>
          </p:cNvPr>
          <p:cNvSpPr/>
          <p:nvPr/>
        </p:nvSpPr>
        <p:spPr>
          <a:xfrm>
            <a:off x="327179" y="3363662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BBED42-EB9F-4177-A41D-CBA5990CCC84}"/>
              </a:ext>
            </a:extLst>
          </p:cNvPr>
          <p:cNvSpPr/>
          <p:nvPr/>
        </p:nvSpPr>
        <p:spPr>
          <a:xfrm>
            <a:off x="343569" y="452028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D18CF1-7202-4938-A174-4631013C842D}"/>
              </a:ext>
            </a:extLst>
          </p:cNvPr>
          <p:cNvSpPr/>
          <p:nvPr/>
        </p:nvSpPr>
        <p:spPr>
          <a:xfrm>
            <a:off x="1649257" y="164555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59EFD4-DC2B-4DEA-B15A-CA81635F0F41}"/>
              </a:ext>
            </a:extLst>
          </p:cNvPr>
          <p:cNvSpPr/>
          <p:nvPr/>
        </p:nvSpPr>
        <p:spPr>
          <a:xfrm>
            <a:off x="1649256" y="279317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0546DCA-7E16-48D6-AC01-E470A3A02418}"/>
              </a:ext>
            </a:extLst>
          </p:cNvPr>
          <p:cNvSpPr/>
          <p:nvPr/>
        </p:nvSpPr>
        <p:spPr>
          <a:xfrm>
            <a:off x="1649256" y="407952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9E1961-4FE6-437F-972A-C66DE2FD3E00}"/>
              </a:ext>
            </a:extLst>
          </p:cNvPr>
          <p:cNvSpPr txBox="1"/>
          <p:nvPr/>
        </p:nvSpPr>
        <p:spPr>
          <a:xfrm>
            <a:off x="141648" y="349156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vehículo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AEE1B-163E-45A2-9E78-99655A7B207A}"/>
              </a:ext>
            </a:extLst>
          </p:cNvPr>
          <p:cNvSpPr txBox="1"/>
          <p:nvPr/>
        </p:nvSpPr>
        <p:spPr>
          <a:xfrm>
            <a:off x="125258" y="468571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9A95B4-59CC-4540-8C8C-2A1FB758E460}"/>
              </a:ext>
            </a:extLst>
          </p:cNvPr>
          <p:cNvSpPr txBox="1"/>
          <p:nvPr/>
        </p:nvSpPr>
        <p:spPr>
          <a:xfrm>
            <a:off x="1463726" y="177578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daños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950A4F-B18E-4031-BD34-57FFA99789EA}"/>
              </a:ext>
            </a:extLst>
          </p:cNvPr>
          <p:cNvSpPr txBox="1"/>
          <p:nvPr/>
        </p:nvSpPr>
        <p:spPr>
          <a:xfrm>
            <a:off x="1463726" y="292922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 trabajo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11CA64-6C4A-4D57-83E2-ACF2C30395FA}"/>
              </a:ext>
            </a:extLst>
          </p:cNvPr>
          <p:cNvSpPr txBox="1"/>
          <p:nvPr/>
        </p:nvSpPr>
        <p:spPr>
          <a:xfrm>
            <a:off x="1463726" y="423384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Traslado interno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9745DC-38E2-40C0-BEFB-405734960B02}"/>
              </a:ext>
            </a:extLst>
          </p:cNvPr>
          <p:cNvSpPr/>
          <p:nvPr/>
        </p:nvSpPr>
        <p:spPr>
          <a:xfrm>
            <a:off x="3350809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EB42172-2E3B-4214-86B2-E7B608805015}"/>
              </a:ext>
            </a:extLst>
          </p:cNvPr>
          <p:cNvSpPr/>
          <p:nvPr/>
        </p:nvSpPr>
        <p:spPr>
          <a:xfrm>
            <a:off x="4794574" y="581342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BD1A4DC-C166-40DB-86E1-5077D85FE0CA}"/>
              </a:ext>
            </a:extLst>
          </p:cNvPr>
          <p:cNvSpPr/>
          <p:nvPr/>
        </p:nvSpPr>
        <p:spPr>
          <a:xfrm>
            <a:off x="6212411" y="5791591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55ADEA2-3529-4E24-A0B1-43C545F509DF}"/>
              </a:ext>
            </a:extLst>
          </p:cNvPr>
          <p:cNvSpPr/>
          <p:nvPr/>
        </p:nvSpPr>
        <p:spPr>
          <a:xfrm>
            <a:off x="7630248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79AA72-D23D-4785-8629-06D5E166104E}"/>
              </a:ext>
            </a:extLst>
          </p:cNvPr>
          <p:cNvSpPr/>
          <p:nvPr/>
        </p:nvSpPr>
        <p:spPr>
          <a:xfrm>
            <a:off x="4074692" y="4919172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B9E918F-0DC8-48BA-B538-5B88D499DE9A}"/>
              </a:ext>
            </a:extLst>
          </p:cNvPr>
          <p:cNvSpPr/>
          <p:nvPr/>
        </p:nvSpPr>
        <p:spPr>
          <a:xfrm>
            <a:off x="5478139" y="4894754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A307D77-FB53-4309-98DF-28DDCA963D87}"/>
              </a:ext>
            </a:extLst>
          </p:cNvPr>
          <p:cNvSpPr/>
          <p:nvPr/>
        </p:nvSpPr>
        <p:spPr>
          <a:xfrm>
            <a:off x="6899280" y="4908558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9493D9-3D30-4C58-A4CA-38F4F3D8F03D}"/>
              </a:ext>
            </a:extLst>
          </p:cNvPr>
          <p:cNvSpPr txBox="1"/>
          <p:nvPr/>
        </p:nvSpPr>
        <p:spPr>
          <a:xfrm>
            <a:off x="3911770" y="503167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 Precarga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3E40B6-AAC6-43A2-8C94-5A3479EC9B0D}"/>
              </a:ext>
            </a:extLst>
          </p:cNvPr>
          <p:cNvSpPr txBox="1"/>
          <p:nvPr/>
        </p:nvSpPr>
        <p:spPr>
          <a:xfrm>
            <a:off x="6719409" y="50395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Consola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898EF9-EF4B-4DA9-AEBA-33BE95DB675B}"/>
              </a:ext>
            </a:extLst>
          </p:cNvPr>
          <p:cNvSpPr txBox="1"/>
          <p:nvPr/>
        </p:nvSpPr>
        <p:spPr>
          <a:xfrm>
            <a:off x="5285331" y="50529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Precargas masivas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096DDD9-ECF5-4BF6-B7DA-6B3568A7559D}"/>
              </a:ext>
            </a:extLst>
          </p:cNvPr>
          <p:cNvSpPr txBox="1"/>
          <p:nvPr/>
        </p:nvSpPr>
        <p:spPr>
          <a:xfrm>
            <a:off x="3148888" y="59144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48F5AA-DB92-4F53-9CD4-4323F450B9F0}"/>
              </a:ext>
            </a:extLst>
          </p:cNvPr>
          <p:cNvSpPr txBox="1"/>
          <p:nvPr/>
        </p:nvSpPr>
        <p:spPr>
          <a:xfrm>
            <a:off x="4582966" y="599810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348BAD6-9829-4746-BF79-B6DEF9EC9D83}"/>
              </a:ext>
            </a:extLst>
          </p:cNvPr>
          <p:cNvSpPr txBox="1"/>
          <p:nvPr/>
        </p:nvSpPr>
        <p:spPr>
          <a:xfrm>
            <a:off x="6017044" y="594922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F12A2F8-D8CD-4E71-B692-CE6C4ADD7B53}"/>
              </a:ext>
            </a:extLst>
          </p:cNvPr>
          <p:cNvSpPr txBox="1"/>
          <p:nvPr/>
        </p:nvSpPr>
        <p:spPr>
          <a:xfrm>
            <a:off x="7408667" y="594234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B047703-BADB-428C-9702-DBB30B2E0359}"/>
              </a:ext>
            </a:extLst>
          </p:cNvPr>
          <p:cNvSpPr/>
          <p:nvPr/>
        </p:nvSpPr>
        <p:spPr>
          <a:xfrm>
            <a:off x="10770054" y="976763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EDC142C-827B-4064-A617-7F8EF9057079}"/>
              </a:ext>
            </a:extLst>
          </p:cNvPr>
          <p:cNvSpPr/>
          <p:nvPr/>
        </p:nvSpPr>
        <p:spPr>
          <a:xfrm>
            <a:off x="9539711" y="149123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B2D3E7A-46E9-4AC8-94F3-BEB3FF63FCED}"/>
              </a:ext>
            </a:extLst>
          </p:cNvPr>
          <p:cNvSpPr/>
          <p:nvPr/>
        </p:nvSpPr>
        <p:spPr>
          <a:xfrm>
            <a:off x="10739436" y="2111747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94B0CD5-262D-4CD2-88BC-9143F3ED3F5B}"/>
              </a:ext>
            </a:extLst>
          </p:cNvPr>
          <p:cNvSpPr/>
          <p:nvPr/>
        </p:nvSpPr>
        <p:spPr>
          <a:xfrm>
            <a:off x="9570120" y="2635070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5FC3F94-A148-465B-A009-75F9F1A05B2E}"/>
              </a:ext>
            </a:extLst>
          </p:cNvPr>
          <p:cNvSpPr/>
          <p:nvPr/>
        </p:nvSpPr>
        <p:spPr>
          <a:xfrm>
            <a:off x="10784507" y="3270665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BE45E9C-6C72-4E29-AF3D-303A7DA35B97}"/>
              </a:ext>
            </a:extLst>
          </p:cNvPr>
          <p:cNvSpPr/>
          <p:nvPr/>
        </p:nvSpPr>
        <p:spPr>
          <a:xfrm>
            <a:off x="10759791" y="4318634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9F220F-5556-47DC-B5B6-E6851D49427F}"/>
              </a:ext>
            </a:extLst>
          </p:cNvPr>
          <p:cNvSpPr/>
          <p:nvPr/>
        </p:nvSpPr>
        <p:spPr>
          <a:xfrm>
            <a:off x="9598094" y="380227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167FC3-16B3-45F2-BDAD-798D986CFD2C}"/>
              </a:ext>
            </a:extLst>
          </p:cNvPr>
          <p:cNvSpPr txBox="1"/>
          <p:nvPr/>
        </p:nvSpPr>
        <p:spPr>
          <a:xfrm>
            <a:off x="9340875" y="163843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Disponibles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C1A3C5-D45C-4875-A62A-C3ECA6D19DF2}"/>
              </a:ext>
            </a:extLst>
          </p:cNvPr>
          <p:cNvSpPr txBox="1"/>
          <p:nvPr/>
        </p:nvSpPr>
        <p:spPr>
          <a:xfrm>
            <a:off x="9368199" y="2862876"/>
            <a:ext cx="140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activo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CD09C78-0E1E-4CB4-93D5-74D948F34CB5}"/>
              </a:ext>
            </a:extLst>
          </p:cNvPr>
          <p:cNvSpPr txBox="1"/>
          <p:nvPr/>
        </p:nvSpPr>
        <p:spPr>
          <a:xfrm>
            <a:off x="9428139" y="395940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Medios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F7FB98-0914-4803-B6AF-BDF4A419DCD2}"/>
              </a:ext>
            </a:extLst>
          </p:cNvPr>
          <p:cNvSpPr txBox="1"/>
          <p:nvPr/>
        </p:nvSpPr>
        <p:spPr>
          <a:xfrm>
            <a:off x="10554262" y="2301100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BE2595A-2B54-45AA-AAC9-9A7E1F1F85DA}"/>
              </a:ext>
            </a:extLst>
          </p:cNvPr>
          <p:cNvSpPr txBox="1"/>
          <p:nvPr/>
        </p:nvSpPr>
        <p:spPr>
          <a:xfrm>
            <a:off x="10589836" y="1181822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s-UY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transportes</a:t>
            </a:r>
            <a:endParaRPr lang="es-E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DE0EB31-F7F3-48F6-AFAE-FBF3CA8D537B}"/>
              </a:ext>
            </a:extLst>
          </p:cNvPr>
          <p:cNvSpPr txBox="1"/>
          <p:nvPr/>
        </p:nvSpPr>
        <p:spPr>
          <a:xfrm>
            <a:off x="10601555" y="34556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773AF26-C1B3-4ACB-AC19-4348BAF7D312}"/>
              </a:ext>
            </a:extLst>
          </p:cNvPr>
          <p:cNvSpPr txBox="1"/>
          <p:nvPr/>
        </p:nvSpPr>
        <p:spPr>
          <a:xfrm>
            <a:off x="10568133" y="4503729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A19DDC01-6B08-4710-90B4-E92512F0578C}"/>
              </a:ext>
            </a:extLst>
          </p:cNvPr>
          <p:cNvSpPr/>
          <p:nvPr/>
        </p:nvSpPr>
        <p:spPr>
          <a:xfrm>
            <a:off x="2868456" y="1467024"/>
            <a:ext cx="792556" cy="362148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4" name="Cerrar llave 63">
            <a:extLst>
              <a:ext uri="{FF2B5EF4-FFF2-40B4-BE49-F238E27FC236}">
                <a16:creationId xmlns:a16="http://schemas.microsoft.com/office/drawing/2014/main" id="{F805B128-E1F6-4D53-B4AF-1DD4FF018327}"/>
              </a:ext>
            </a:extLst>
          </p:cNvPr>
          <p:cNvSpPr/>
          <p:nvPr/>
        </p:nvSpPr>
        <p:spPr>
          <a:xfrm rot="16200000">
            <a:off x="5779763" y="2588155"/>
            <a:ext cx="467833" cy="444793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5" name="Cerrar llave 64">
            <a:extLst>
              <a:ext uri="{FF2B5EF4-FFF2-40B4-BE49-F238E27FC236}">
                <a16:creationId xmlns:a16="http://schemas.microsoft.com/office/drawing/2014/main" id="{39424004-D25B-436D-9995-1FB71447ACC5}"/>
              </a:ext>
            </a:extLst>
          </p:cNvPr>
          <p:cNvSpPr/>
          <p:nvPr/>
        </p:nvSpPr>
        <p:spPr>
          <a:xfrm rot="10800000">
            <a:off x="8401837" y="1491239"/>
            <a:ext cx="792556" cy="3621480"/>
          </a:xfrm>
          <a:prstGeom prst="rightBrace">
            <a:avLst/>
          </a:prstGeom>
          <a:ln w="28575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06E99F6-C4B4-4CF0-9043-99FB46DA4992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003370" y="2051714"/>
            <a:ext cx="1410" cy="530126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EAD8E27-41BC-47C9-AF27-1819377DF9A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003369" y="3986571"/>
            <a:ext cx="1" cy="367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30856-B334-45C1-9552-BD0852ECE1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911770" y="3277764"/>
            <a:ext cx="1389234" cy="64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52A28A3-4A62-46A4-A3BB-DDDC9D2D6D1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705735" y="3284206"/>
            <a:ext cx="1510578" cy="17773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F2ABE-1A5C-42FC-8BBA-E6C3C8E03E0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1161DA-32BF-4A4C-9510-C5A2891D14D4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Composición de las aplicaciones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AD97812-7CF5-481D-98B2-96F140B3E7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620349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A74D22-C92F-466D-9C48-8F580BAE1E7E}"/>
              </a:ext>
            </a:extLst>
          </p:cNvPr>
          <p:cNvSpPr/>
          <p:nvPr/>
        </p:nvSpPr>
        <p:spPr>
          <a:xfrm>
            <a:off x="4622922" y="4385131"/>
            <a:ext cx="2933614" cy="79273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8DF87C-71E3-407F-8DE3-2228853C3982}"/>
              </a:ext>
            </a:extLst>
          </p:cNvPr>
          <p:cNvSpPr/>
          <p:nvPr/>
        </p:nvSpPr>
        <p:spPr>
          <a:xfrm>
            <a:off x="507216" y="1185367"/>
            <a:ext cx="3226858" cy="2797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605078-DC07-4CB8-82E0-DA66A2C330F0}"/>
              </a:ext>
            </a:extLst>
          </p:cNvPr>
          <p:cNvSpPr/>
          <p:nvPr/>
        </p:nvSpPr>
        <p:spPr>
          <a:xfrm>
            <a:off x="8459687" y="1185366"/>
            <a:ext cx="3138985" cy="2797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87A135-089A-497B-BA74-5EDB34FEA16F}"/>
              </a:ext>
            </a:extLst>
          </p:cNvPr>
          <p:cNvSpPr/>
          <p:nvPr/>
        </p:nvSpPr>
        <p:spPr>
          <a:xfrm>
            <a:off x="4527388" y="1185366"/>
            <a:ext cx="3138985" cy="2797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5F566-98DD-44FF-9BDC-4F2D5113A225}"/>
              </a:ext>
            </a:extLst>
          </p:cNvPr>
          <p:cNvSpPr txBox="1"/>
          <p:nvPr/>
        </p:nvSpPr>
        <p:spPr>
          <a:xfrm>
            <a:off x="1050854" y="1565609"/>
            <a:ext cx="2139582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Operarios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F3669C-C95A-4B04-8745-8C719E3B4C04}"/>
              </a:ext>
            </a:extLst>
          </p:cNvPr>
          <p:cNvSpPr txBox="1"/>
          <p:nvPr/>
        </p:nvSpPr>
        <p:spPr>
          <a:xfrm>
            <a:off x="8907366" y="1565609"/>
            <a:ext cx="2243626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Transportista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E960E-0A2E-4D55-A925-EA0819CECB36}"/>
              </a:ext>
            </a:extLst>
          </p:cNvPr>
          <p:cNvSpPr txBox="1"/>
          <p:nvPr/>
        </p:nvSpPr>
        <p:spPr>
          <a:xfrm>
            <a:off x="5001764" y="1565608"/>
            <a:ext cx="21902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Administrador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8F07F5-6617-4B96-89B8-336728FD349E}"/>
              </a:ext>
            </a:extLst>
          </p:cNvPr>
          <p:cNvSpPr txBox="1"/>
          <p:nvPr/>
        </p:nvSpPr>
        <p:spPr>
          <a:xfrm>
            <a:off x="1050854" y="2789830"/>
            <a:ext cx="2139582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OperariosCore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841EC9-A3BC-4669-9BAA-FE7B3459D5C2}"/>
              </a:ext>
            </a:extLst>
          </p:cNvPr>
          <p:cNvSpPr txBox="1"/>
          <p:nvPr/>
        </p:nvSpPr>
        <p:spPr>
          <a:xfrm>
            <a:off x="8742757" y="2789831"/>
            <a:ext cx="2560305" cy="83099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TransportistaCore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751299-028A-41F1-AC63-C7162C90C3F2}"/>
              </a:ext>
            </a:extLst>
          </p:cNvPr>
          <p:cNvSpPr txBox="1"/>
          <p:nvPr/>
        </p:nvSpPr>
        <p:spPr>
          <a:xfrm>
            <a:off x="4694898" y="2789831"/>
            <a:ext cx="2803963" cy="8309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AdministradorCore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92A9AC-4F23-4794-827E-5D4E1758996F}"/>
              </a:ext>
            </a:extLst>
          </p:cNvPr>
          <p:cNvSpPr txBox="1"/>
          <p:nvPr/>
        </p:nvSpPr>
        <p:spPr>
          <a:xfrm>
            <a:off x="4816726" y="4427555"/>
            <a:ext cx="256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Controladores 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2E4DC954-1D67-47AC-8762-BCCC9FEF304F}"/>
              </a:ext>
            </a:extLst>
          </p:cNvPr>
          <p:cNvSpPr/>
          <p:nvPr/>
        </p:nvSpPr>
        <p:spPr>
          <a:xfrm>
            <a:off x="5265190" y="5527966"/>
            <a:ext cx="1649078" cy="12282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40B7C8-2310-4594-8883-A3C9703A5C75}"/>
              </a:ext>
            </a:extLst>
          </p:cNvPr>
          <p:cNvSpPr txBox="1"/>
          <p:nvPr/>
        </p:nvSpPr>
        <p:spPr>
          <a:xfrm>
            <a:off x="4815847" y="5842337"/>
            <a:ext cx="256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BBDD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(Informix)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87F72-467B-4AA2-951D-5C50F40A352E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 flipV="1">
            <a:off x="3190436" y="3205329"/>
            <a:ext cx="15044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63E469-2F4F-47D4-9D0E-E590FCF1D9D9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7498861" y="3205330"/>
            <a:ext cx="1243896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A6F0A66-4418-44E7-AC14-B9EF0B21AF5C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5400000">
            <a:off x="8393560" y="3145878"/>
            <a:ext cx="798597" cy="247264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DDFC263-8CFE-4411-9404-31B60FF25060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2972485" y="3131062"/>
            <a:ext cx="798596" cy="25022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B97472-BDC4-4E69-A014-3883EC80F2C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096879" y="3982902"/>
            <a:ext cx="2" cy="444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730227A-7377-423B-8BDD-39060956BEC2}"/>
              </a:ext>
            </a:extLst>
          </p:cNvPr>
          <p:cNvCxnSpPr/>
          <p:nvPr/>
        </p:nvCxnSpPr>
        <p:spPr>
          <a:xfrm flipH="1">
            <a:off x="6103721" y="5172064"/>
            <a:ext cx="2" cy="4446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D71E1D3-BDC0-467D-8364-6E450F6AF3A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A7219E-359D-4DB6-B130-7444AE275241}"/>
              </a:ext>
            </a:extLst>
          </p:cNvPr>
          <p:cNvSpPr txBox="1"/>
          <p:nvPr/>
        </p:nvSpPr>
        <p:spPr>
          <a:xfrm>
            <a:off x="199886" y="210918"/>
            <a:ext cx="336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web 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D29D6F-9C76-4304-9D5E-6FDC230D37F9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284777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D70CC076-DCFC-4F1C-AFF3-2B4A9179DB72}"/>
              </a:ext>
            </a:extLst>
          </p:cNvPr>
          <p:cNvGrpSpPr/>
          <p:nvPr/>
        </p:nvGrpSpPr>
        <p:grpSpPr>
          <a:xfrm>
            <a:off x="6096000" y="1209586"/>
            <a:ext cx="5941808" cy="4998259"/>
            <a:chOff x="5780015" y="857249"/>
            <a:chExt cx="5941808" cy="4998259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400873D4-3245-4484-887D-3D763E458CD4}"/>
                </a:ext>
              </a:extLst>
            </p:cNvPr>
            <p:cNvGrpSpPr/>
            <p:nvPr/>
          </p:nvGrpSpPr>
          <p:grpSpPr>
            <a:xfrm>
              <a:off x="5885168" y="1146149"/>
              <a:ext cx="5836655" cy="4565702"/>
              <a:chOff x="306490" y="1214313"/>
              <a:chExt cx="5836655" cy="4565702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2CDB85D4-AFA0-48B3-AC33-7D2A0C6024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4525"/>
              <a:stretch/>
            </p:blipFill>
            <p:spPr>
              <a:xfrm>
                <a:off x="306490" y="1214313"/>
                <a:ext cx="5431575" cy="162954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29640968-5917-4027-8503-BA7C8618D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1032"/>
              <a:stretch/>
            </p:blipFill>
            <p:spPr>
              <a:xfrm>
                <a:off x="306490" y="2842727"/>
                <a:ext cx="5309025" cy="221053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D939BAC2-DA65-4CCC-B3A1-01D5495C19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4817"/>
              <a:stretch/>
            </p:blipFill>
            <p:spPr>
              <a:xfrm>
                <a:off x="417094" y="4835959"/>
                <a:ext cx="5726051" cy="94405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D428631-A417-4899-A5BE-08C67E6A5CAD}"/>
                </a:ext>
              </a:extLst>
            </p:cNvPr>
            <p:cNvSpPr/>
            <p:nvPr/>
          </p:nvSpPr>
          <p:spPr>
            <a:xfrm>
              <a:off x="5780015" y="857249"/>
              <a:ext cx="5726051" cy="4998259"/>
            </a:xfrm>
            <a:prstGeom prst="rect">
              <a:avLst/>
            </a:prstGeom>
            <a:noFill/>
            <a:ln>
              <a:solidFill>
                <a:srgbClr val="2424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ysClr val="windowText" lastClr="000000"/>
                  </a:solidFill>
                </a:ln>
                <a:noFill/>
              </a:endParaRP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5501D51-19A8-4CAE-AD6C-65A602AF76D6}"/>
              </a:ext>
            </a:extLst>
          </p:cNvPr>
          <p:cNvSpPr txBox="1"/>
          <p:nvPr/>
        </p:nvSpPr>
        <p:spPr>
          <a:xfrm>
            <a:off x="306490" y="1572616"/>
            <a:ext cx="49887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Para los clientes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Poder consultar información de los vehículos de los clientes por ellos mismos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Interactividad entre los clientes y administradores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Utilizable en la mayoría de navegadores </a:t>
            </a:r>
          </a:p>
        </p:txBody>
      </p:sp>
    </p:spTree>
    <p:extLst>
      <p:ext uri="{BB962C8B-B14F-4D97-AF65-F5344CB8AC3E}">
        <p14:creationId xmlns:p14="http://schemas.microsoft.com/office/powerpoint/2010/main" val="242752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000EDE-0F0A-4154-AB52-302FA79ECA4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Beneficios para los clientes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2429D-BD61-4873-B322-91B683A0B68D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6B43EB-17E5-4A4D-B7D5-73A4556C447E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5194349" cy="41465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43E06F6-AE2A-4FD0-A2F9-E00E54481301}"/>
              </a:ext>
            </a:extLst>
          </p:cNvPr>
          <p:cNvSpPr txBox="1"/>
          <p:nvPr/>
        </p:nvSpPr>
        <p:spPr>
          <a:xfrm>
            <a:off x="821059" y="1332411"/>
            <a:ext cx="83950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tiempo en búsqueda de información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Eliminación de gran número de incurrencias evitables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espacio utilizado para papeleo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Comunicación entre los usuarios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Envió de información automáticamente, evitando traslados de papeleo físico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Datos respaldado y portables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Interfaz de interacción de los clientes con la información de sus vehículos, evitando comunicación con la empresa la cual es innecesaria </a:t>
            </a:r>
          </a:p>
        </p:txBody>
      </p:sp>
    </p:spTree>
    <p:extLst>
      <p:ext uri="{BB962C8B-B14F-4D97-AF65-F5344CB8AC3E}">
        <p14:creationId xmlns:p14="http://schemas.microsoft.com/office/powerpoint/2010/main" val="26631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6B4C3A-1E92-435F-88D1-291A15212A48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Fortalezas y debilidades del sistema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F343C9-47BC-4C2C-949A-28272A1B5B6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6C3442B-60A8-4490-AA7A-FB96F876EE9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696494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3442E88-E0F8-4381-9441-2E56C128C6CE}"/>
              </a:ext>
            </a:extLst>
          </p:cNvPr>
          <p:cNvSpPr/>
          <p:nvPr/>
        </p:nvSpPr>
        <p:spPr>
          <a:xfrm>
            <a:off x="713064" y="1210301"/>
            <a:ext cx="4823670" cy="5083728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E32849-CC12-48AB-BE72-910F056FAF64}"/>
              </a:ext>
            </a:extLst>
          </p:cNvPr>
          <p:cNvSpPr txBox="1"/>
          <p:nvPr/>
        </p:nvSpPr>
        <p:spPr>
          <a:xfrm>
            <a:off x="713064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050D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Fortalezas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FC032E-9E12-486D-A170-E6EDCAAF0740}"/>
              </a:ext>
            </a:extLst>
          </p:cNvPr>
          <p:cNvSpPr/>
          <p:nvPr/>
        </p:nvSpPr>
        <p:spPr>
          <a:xfrm>
            <a:off x="6655268" y="1210301"/>
            <a:ext cx="4823670" cy="5083728"/>
          </a:xfrm>
          <a:prstGeom prst="rect">
            <a:avLst/>
          </a:prstGeom>
          <a:noFill/>
          <a:ln w="19050">
            <a:solidFill>
              <a:srgbClr val="E50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1939A7-5F12-4536-A2CB-66E4E6BA9EAF}"/>
              </a:ext>
            </a:extLst>
          </p:cNvPr>
          <p:cNvSpPr txBox="1"/>
          <p:nvPr/>
        </p:nvSpPr>
        <p:spPr>
          <a:xfrm>
            <a:off x="6655268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E50F3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Debilidades</a:t>
            </a:r>
            <a:r>
              <a:rPr lang="es-ES" dirty="0">
                <a:solidFill>
                  <a:srgbClr val="E50F3D"/>
                </a:solidFill>
              </a:rPr>
              <a:t> </a:t>
            </a:r>
            <a:endParaRPr lang="en-US" dirty="0">
              <a:solidFill>
                <a:srgbClr val="E50F3D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460C68-D9D6-4FEB-8251-DF3D3066EE4E}"/>
              </a:ext>
            </a:extLst>
          </p:cNvPr>
          <p:cNvSpPr txBox="1"/>
          <p:nvPr/>
        </p:nvSpPr>
        <p:spPr>
          <a:xfrm>
            <a:off x="821059" y="1621826"/>
            <a:ext cx="44891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Escalable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GUI Intuitiva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Veloz y optimo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Estable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Seguro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Posee un sistema de regulación y seguimiento de los usuarios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Bilingüe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Datos sin redundancia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optima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Herramientas automatizadas para el control del servidor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FBE8B0-2B1D-4E43-BABC-FEE054C2EA59}"/>
              </a:ext>
            </a:extLst>
          </p:cNvPr>
          <p:cNvSpPr txBox="1"/>
          <p:nvPr/>
        </p:nvSpPr>
        <p:spPr>
          <a:xfrm>
            <a:off x="6822517" y="1604411"/>
            <a:ext cx="44891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multiplataformas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internacional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Utiliza un gestor de base de datos antiguo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Dependiente de un servidor de base de datos centralizado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127D23-9332-4394-99BD-BCEFDAA40553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Escalabilidad del sistema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ACE27A-0982-4EB4-A938-645EF8AE3D5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E24E5D4-9403-47D2-AB4A-30DB3C07E47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487197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F08A51A-DD2D-45A2-87F3-B4D551C9B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72" y="1084584"/>
            <a:ext cx="5343560" cy="5335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DBA50A-564D-4798-9A8D-C0B1C0EEEC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40113" r="69342" b="56677"/>
          <a:stretch/>
        </p:blipFill>
        <p:spPr>
          <a:xfrm>
            <a:off x="3844176" y="3257765"/>
            <a:ext cx="324293" cy="1712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C81274A-8F87-4AA6-A171-F3E2177613CD}"/>
              </a:ext>
            </a:extLst>
          </p:cNvPr>
          <p:cNvSpPr txBox="1"/>
          <p:nvPr/>
        </p:nvSpPr>
        <p:spPr>
          <a:xfrm>
            <a:off x="7654834" y="1597729"/>
            <a:ext cx="380564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Consideramos múltiples patios y puertos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Permitimos transportes entre ellos bajo ciertos criterios 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Incluimos una tercera fase, los establecimiento de los clientes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AC6E2C-9993-42C2-B89A-F494AF79D6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8" t="5206" r="29026" b="84620"/>
          <a:stretch/>
        </p:blipFill>
        <p:spPr>
          <a:xfrm>
            <a:off x="4502332" y="1221816"/>
            <a:ext cx="2229394" cy="8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4E3579-91B6-4B21-BB82-86EB3EE99C40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Seguridad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7D7D6A-882E-4BFE-A2F6-C7BAC6CFD79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879E74D-5740-419D-A434-84BBA0215AAA}"/>
              </a:ext>
            </a:extLst>
          </p:cNvPr>
          <p:cNvCxnSpPr>
            <a:cxnSpLocks/>
          </p:cNvCxnSpPr>
          <p:nvPr/>
        </p:nvCxnSpPr>
        <p:spPr>
          <a:xfrm>
            <a:off x="161422" y="966421"/>
            <a:ext cx="220730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D554EEB-067A-4353-B4DD-A0BD027B7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r="20075"/>
          <a:stretch/>
        </p:blipFill>
        <p:spPr>
          <a:xfrm>
            <a:off x="6879774" y="625910"/>
            <a:ext cx="4911634" cy="5606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18F7FE-999D-4A70-8C3F-65A3F2BB0EC9}"/>
              </a:ext>
            </a:extLst>
          </p:cNvPr>
          <p:cNvSpPr txBox="1"/>
          <p:nvPr/>
        </p:nvSpPr>
        <p:spPr>
          <a:xfrm>
            <a:off x="1026206" y="1690062"/>
            <a:ext cx="4988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Respaldos automáticos por Backup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Doble firewall para regular acceso a la red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Parsismos en la base de datos para regular interacción con la misma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por Login dentro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Encriptación de las claves por </a:t>
            </a:r>
            <a:r>
              <a:rPr lang="es-E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Bcrypt</a:t>
            </a: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965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AEE47B-A37E-4702-8290-AD6A0E166FF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Intuitiva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410DF-4CAC-4F72-A763-B8409A19CDB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74A2CFD-A7A2-4E9D-BD99-0200779F7985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253823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81FB0EC-8728-4748-B024-F3DF9A0D7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9" y="1167304"/>
            <a:ext cx="7575689" cy="4669945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E64D62-1536-4858-BBDF-E75CB715EA6A}"/>
              </a:ext>
            </a:extLst>
          </p:cNvPr>
          <p:cNvSpPr txBox="1"/>
          <p:nvPr/>
        </p:nvSpPr>
        <p:spPr>
          <a:xfrm>
            <a:off x="157522" y="1529823"/>
            <a:ext cx="380564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menor cantidad posible de elementos para permitir al usuario una experiencia simple y estable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Estilo minimalista, contamos con un diseño simple pero a su vez atractivo.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Entradas verificadas. Todas las entradas de información han sido verificas, de tal forma que el usuario podrá estar seguro que el sistema será su gran aliado a la hora de evitar errores.   </a:t>
            </a:r>
          </a:p>
        </p:txBody>
      </p:sp>
    </p:spTree>
    <p:extLst>
      <p:ext uri="{BB962C8B-B14F-4D97-AF65-F5344CB8AC3E}">
        <p14:creationId xmlns:p14="http://schemas.microsoft.com/office/powerpoint/2010/main" val="243701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BD3D5D-F16B-45C3-B645-B51505B3265F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Chat entre usuarios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E2F90C-65D8-4BCB-9EC6-68BD2B1B1B0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3041BF2A-EAF9-4AFA-B2E0-EFCEDCD3AF93}"/>
              </a:ext>
            </a:extLst>
          </p:cNvPr>
          <p:cNvCxnSpPr>
            <a:cxnSpLocks/>
          </p:cNvCxnSpPr>
          <p:nvPr/>
        </p:nvCxnSpPr>
        <p:spPr>
          <a:xfrm>
            <a:off x="220145" y="966421"/>
            <a:ext cx="384012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STLA">
            <a:extLst>
              <a:ext uri="{FF2B5EF4-FFF2-40B4-BE49-F238E27FC236}">
                <a16:creationId xmlns:a16="http://schemas.microsoft.com/office/drawing/2014/main" id="{C1A8FDDF-4473-4722-985C-42AC0319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9" y="1526798"/>
            <a:ext cx="6622189" cy="408843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71054C-E11B-4FE0-B056-584453AC1104}"/>
              </a:ext>
            </a:extLst>
          </p:cNvPr>
          <p:cNvSpPr txBox="1"/>
          <p:nvPr/>
        </p:nvSpPr>
        <p:spPr>
          <a:xfrm>
            <a:off x="7333942" y="1526798"/>
            <a:ext cx="380564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de mensajería interna entre los usuarios distintos usuarios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de video llamada incluido </a:t>
            </a:r>
          </a:p>
        </p:txBody>
      </p:sp>
    </p:spTree>
    <p:extLst>
      <p:ext uri="{BB962C8B-B14F-4D97-AF65-F5344CB8AC3E}">
        <p14:creationId xmlns:p14="http://schemas.microsoft.com/office/powerpoint/2010/main" val="325489876"/>
      </p:ext>
    </p:extLst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A44F28-13F9-4B3B-8477-DA577DD18686}"/>
              </a:ext>
            </a:extLst>
          </p:cNvPr>
          <p:cNvSpPr txBox="1"/>
          <p:nvPr/>
        </p:nvSpPr>
        <p:spPr>
          <a:xfrm>
            <a:off x="170131" y="260159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Esquema lógico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6BD48-D872-4B5F-AADD-83A2DB48C5D8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F7A9A9C-5A17-480A-8345-B089500CBDDF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336006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Cisco Packet Tracer - C:\Users\Daniel\Desktop\ProyectoFinal2019-\Actividades\Taller01004 y Taller01005\Esquema_logico.pkt">
            <a:extLst>
              <a:ext uri="{FF2B5EF4-FFF2-40B4-BE49-F238E27FC236}">
                <a16:creationId xmlns:a16="http://schemas.microsoft.com/office/drawing/2014/main" id="{AD8C6D51-BA26-4776-A17C-3FDA3500F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10824" r="5786" b="16443"/>
          <a:stretch/>
        </p:blipFill>
        <p:spPr>
          <a:xfrm>
            <a:off x="362055" y="1000507"/>
            <a:ext cx="11699316" cy="5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509FDA-874C-4D82-9A8D-29B6C99502C8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Cableado estructurado – Clasificación por color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8E33DE-D547-47C5-B9D0-3F5D02F48F2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A2D0064-EBFF-40BD-B382-6BD5502AF1B1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08537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9E55590-08D1-4C37-913A-4223BF737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73327"/>
              </p:ext>
            </p:extLst>
          </p:nvPr>
        </p:nvGraphicFramePr>
        <p:xfrm>
          <a:off x="2108200" y="1460535"/>
          <a:ext cx="6614282" cy="46873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7855">
                  <a:extLst>
                    <a:ext uri="{9D8B030D-6E8A-4147-A177-3AD203B41FA5}">
                      <a16:colId xmlns:a16="http://schemas.microsoft.com/office/drawing/2014/main" val="2123503424"/>
                    </a:ext>
                  </a:extLst>
                </a:gridCol>
                <a:gridCol w="1387294">
                  <a:extLst>
                    <a:ext uri="{9D8B030D-6E8A-4147-A177-3AD203B41FA5}">
                      <a16:colId xmlns:a16="http://schemas.microsoft.com/office/drawing/2014/main" val="1123739838"/>
                    </a:ext>
                  </a:extLst>
                </a:gridCol>
                <a:gridCol w="3249133">
                  <a:extLst>
                    <a:ext uri="{9D8B030D-6E8A-4147-A177-3AD203B41FA5}">
                      <a16:colId xmlns:a16="http://schemas.microsoft.com/office/drawing/2014/main" val="3943750173"/>
                    </a:ext>
                  </a:extLst>
                </a:gridCol>
              </a:tblGrid>
              <a:tr h="386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Tipo de terminación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Color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055387"/>
                  </a:ext>
                </a:extLst>
              </a:tr>
              <a:tr h="774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Terminales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Azul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03685"/>
                  </a:ext>
                </a:extLst>
              </a:tr>
              <a:tr h="774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>
                          <a:solidFill>
                            <a:srgbClr val="0070C0"/>
                          </a:solidFill>
                          <a:effectLst/>
                        </a:rPr>
                        <a:t>Backbone</a:t>
                      </a: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 entre pisos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Gris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00345"/>
                  </a:ext>
                </a:extLst>
              </a:tr>
              <a:tr h="3830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Conexión entre conmutadores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Negro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832293"/>
                  </a:ext>
                </a:extLst>
              </a:tr>
              <a:tr h="5789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Conexión de Access Point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Blanco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00278"/>
                  </a:ext>
                </a:extLst>
              </a:tr>
              <a:tr h="774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Cámaras de seguridad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Amarillo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317264"/>
                  </a:ext>
                </a:extLst>
              </a:tr>
              <a:tr h="5282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Cableado de teléfonos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Verde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988549"/>
                  </a:ext>
                </a:extLst>
              </a:tr>
              <a:tr h="4866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0070C0"/>
                          </a:solidFill>
                          <a:effectLst/>
                        </a:rPr>
                        <a:t>Cableado de alarmas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Rojo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45564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BBA28F64-1FBC-4638-B884-7A46F7400DFB}"/>
              </a:ext>
            </a:extLst>
          </p:cNvPr>
          <p:cNvSpPr/>
          <p:nvPr/>
        </p:nvSpPr>
        <p:spPr>
          <a:xfrm>
            <a:off x="5556069" y="1950720"/>
            <a:ext cx="3056708" cy="55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3C1A6C-DCD7-4039-9CD3-47228040AC85}"/>
              </a:ext>
            </a:extLst>
          </p:cNvPr>
          <p:cNvSpPr/>
          <p:nvPr/>
        </p:nvSpPr>
        <p:spPr>
          <a:xfrm>
            <a:off x="5556069" y="2719568"/>
            <a:ext cx="3056708" cy="557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A86E0F-A94D-4DAB-88E0-E161389FD091}"/>
              </a:ext>
            </a:extLst>
          </p:cNvPr>
          <p:cNvSpPr/>
          <p:nvPr/>
        </p:nvSpPr>
        <p:spPr>
          <a:xfrm>
            <a:off x="5556069" y="3459032"/>
            <a:ext cx="3056708" cy="2441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871B7D6-43D3-495A-8497-657E9A34CB0B}"/>
              </a:ext>
            </a:extLst>
          </p:cNvPr>
          <p:cNvSpPr/>
          <p:nvPr/>
        </p:nvSpPr>
        <p:spPr>
          <a:xfrm>
            <a:off x="5556069" y="3901312"/>
            <a:ext cx="3056708" cy="355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4242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9D8D955-DED5-46E9-A26B-16478DA52794}"/>
              </a:ext>
            </a:extLst>
          </p:cNvPr>
          <p:cNvSpPr/>
          <p:nvPr/>
        </p:nvSpPr>
        <p:spPr>
          <a:xfrm>
            <a:off x="5556069" y="4455355"/>
            <a:ext cx="3056708" cy="5956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37840E4-8956-4536-B669-9903E81D847B}"/>
              </a:ext>
            </a:extLst>
          </p:cNvPr>
          <p:cNvSpPr/>
          <p:nvPr/>
        </p:nvSpPr>
        <p:spPr>
          <a:xfrm>
            <a:off x="5556069" y="5219509"/>
            <a:ext cx="3056708" cy="35591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15AE8B-A0E7-478C-85CB-57EDB0384F79}"/>
              </a:ext>
            </a:extLst>
          </p:cNvPr>
          <p:cNvSpPr/>
          <p:nvPr/>
        </p:nvSpPr>
        <p:spPr>
          <a:xfrm>
            <a:off x="5556069" y="5698315"/>
            <a:ext cx="3056708" cy="355912"/>
          </a:xfrm>
          <a:prstGeom prst="rect">
            <a:avLst/>
          </a:prstGeom>
          <a:solidFill>
            <a:srgbClr val="FF0000"/>
          </a:solidFill>
          <a:ln>
            <a:solidFill>
              <a:srgbClr val="24242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36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E86519F-274F-4562-85B1-026234C3B907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Cableado estructurado – Tabla de cableado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B905E3-8DA4-4338-AA22-0C64F505C59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AA192C7-278C-4792-A24D-5D4228445FB3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84608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Caminos.xlsx - Excel">
            <a:extLst>
              <a:ext uri="{FF2B5EF4-FFF2-40B4-BE49-F238E27FC236}">
                <a16:creationId xmlns:a16="http://schemas.microsoft.com/office/drawing/2014/main" id="{6EE51B01-4638-4DB6-AA40-D6094E612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34488" r="51643" b="7407"/>
          <a:stretch/>
        </p:blipFill>
        <p:spPr>
          <a:xfrm>
            <a:off x="3135085" y="1032816"/>
            <a:ext cx="5346963" cy="3633224"/>
          </a:xfrm>
          <a:prstGeom prst="rect">
            <a:avLst/>
          </a:prstGeom>
        </p:spPr>
      </p:pic>
      <p:pic>
        <p:nvPicPr>
          <p:cNvPr id="9" name="Imagen 8" descr="Caminos.xlsx - Excel">
            <a:extLst>
              <a:ext uri="{FF2B5EF4-FFF2-40B4-BE49-F238E27FC236}">
                <a16:creationId xmlns:a16="http://schemas.microsoft.com/office/drawing/2014/main" id="{660254DE-E3D7-435D-B7A3-3EC1F1D62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36414" r="39500" b="30717"/>
          <a:stretch/>
        </p:blipFill>
        <p:spPr>
          <a:xfrm>
            <a:off x="2830236" y="4792367"/>
            <a:ext cx="5956662" cy="18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6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6BEAB2D-22CE-490A-8AED-AAF01CF20AAB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baja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CADEF7-2EF0-49DE-B020-2B616FD01B6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BD7CDFB-999E-42F3-9566-A58E6ED3772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6800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B4B121CA-0705-4C3D-A51C-225B6D83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43" y="980058"/>
            <a:ext cx="7828879" cy="56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54C5A4-85C1-4136-A940-6AAAF82AFEC6}"/>
              </a:ext>
            </a:extLst>
          </p:cNvPr>
          <p:cNvSpPr txBox="1"/>
          <p:nvPr/>
        </p:nvSpPr>
        <p:spPr>
          <a:xfrm>
            <a:off x="170130" y="260159"/>
            <a:ext cx="104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superior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48450A-E43A-4700-9883-2E77FF8240F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747583-C38B-4C04-AEE9-F4476009E1A8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0333240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F8803BE-0F8F-4584-A441-CD24F079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74" y="1023282"/>
            <a:ext cx="8084252" cy="55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2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D2684F-B58D-4949-861F-7D683741F136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sucursal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46589E-9108-4419-BC88-417CB52A659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37E26B-3380-4DAB-B5DC-DBAA6F64CAD2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19666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A82FB0B-73E9-47D7-81A4-F6F53289D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00" y="974775"/>
            <a:ext cx="8005043" cy="57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97667A-C5C7-4891-8F8D-F987E1742555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Servidores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34F828-5B52-4CCF-A876-FAFC77247292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90C9FA1-7D57-4BAB-B1C6-CBFA39FDD87D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98188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nterprise-servers-poweredge-dellemc-per740-dvd-lf-on-left-hero-685x350-ng">
            <a:extLst>
              <a:ext uri="{FF2B5EF4-FFF2-40B4-BE49-F238E27FC236}">
                <a16:creationId xmlns:a16="http://schemas.microsoft.com/office/drawing/2014/main" id="{08CCA3B6-7C92-4BA7-AB21-2F60C7FDE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0"/>
          <a:stretch/>
        </p:blipFill>
        <p:spPr bwMode="auto">
          <a:xfrm>
            <a:off x="3589215" y="2276759"/>
            <a:ext cx="2345965" cy="6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596136-4DCC-49D9-ADA6-2389B4CEC5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22643" r="17763" b="22108"/>
          <a:stretch/>
        </p:blipFill>
        <p:spPr bwMode="auto">
          <a:xfrm>
            <a:off x="9746052" y="2190536"/>
            <a:ext cx="1879134" cy="16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C6E740-E773-451D-AE2C-1AA4661865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80" y="4497312"/>
            <a:ext cx="1770902" cy="171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9B3CEB-5DED-4B2E-ABCB-977BA013FD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36" y="4345679"/>
            <a:ext cx="2037302" cy="13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382EFBC-28F4-4837-A45E-3F40D757A088}"/>
              </a:ext>
            </a:extLst>
          </p:cNvPr>
          <p:cNvSpPr txBox="1"/>
          <p:nvPr/>
        </p:nvSpPr>
        <p:spPr>
          <a:xfrm>
            <a:off x="438469" y="4119483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principal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AA83E-BF66-43DA-9054-12A60D1D3871}"/>
              </a:ext>
            </a:extLst>
          </p:cNvPr>
          <p:cNvSpPr txBox="1"/>
          <p:nvPr/>
        </p:nvSpPr>
        <p:spPr>
          <a:xfrm>
            <a:off x="410529" y="1697439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principal 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232BE-2E32-4048-BE64-344E6A144634}"/>
              </a:ext>
            </a:extLst>
          </p:cNvPr>
          <p:cNvSpPr txBox="1"/>
          <p:nvPr/>
        </p:nvSpPr>
        <p:spPr>
          <a:xfrm>
            <a:off x="6535671" y="1697439"/>
            <a:ext cx="2550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secundario 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(respaldo y HTTP)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1E4B01-984E-4D69-BAF8-ED92FFB9D75F}"/>
              </a:ext>
            </a:extLst>
          </p:cNvPr>
          <p:cNvSpPr txBox="1"/>
          <p:nvPr/>
        </p:nvSpPr>
        <p:spPr>
          <a:xfrm>
            <a:off x="6501468" y="4127980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de respaldo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871EBDC-6AB9-4569-B1F6-FBF3AEEF2D7E}"/>
              </a:ext>
            </a:extLst>
          </p:cNvPr>
          <p:cNvCxnSpPr/>
          <p:nvPr/>
        </p:nvCxnSpPr>
        <p:spPr>
          <a:xfrm>
            <a:off x="6328250" y="1781814"/>
            <a:ext cx="0" cy="4692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196EC96-9BFC-4244-9F07-62E37051A5E2}"/>
              </a:ext>
            </a:extLst>
          </p:cNvPr>
          <p:cNvCxnSpPr>
            <a:cxnSpLocks/>
          </p:cNvCxnSpPr>
          <p:nvPr/>
        </p:nvCxnSpPr>
        <p:spPr>
          <a:xfrm>
            <a:off x="6501468" y="3966592"/>
            <a:ext cx="54276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955D9C6-3834-484F-89A4-C24F9B85EC76}"/>
              </a:ext>
            </a:extLst>
          </p:cNvPr>
          <p:cNvSpPr txBox="1"/>
          <p:nvPr/>
        </p:nvSpPr>
        <p:spPr>
          <a:xfrm>
            <a:off x="438469" y="4559254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10.000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</a:t>
            </a:r>
            <a:r>
              <a:rPr lang="es-E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lenovo</a:t>
            </a:r>
            <a:endParaRPr 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3.5’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05ED17-EF99-4C18-845D-20EDB1F50C07}"/>
              </a:ext>
            </a:extLst>
          </p:cNvPr>
          <p:cNvSpPr txBox="1"/>
          <p:nvPr/>
        </p:nvSpPr>
        <p:spPr>
          <a:xfrm>
            <a:off x="438469" y="2101490"/>
            <a:ext cx="4856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2º generación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24 Ranuras RAM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16 Unidad SAS/SATA 2.5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8 unidad SAS/SATA 3.5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 SSD M2 en raid 1 para arranque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0D6931-706E-4A1E-92A8-EDA88EE4BD26}"/>
              </a:ext>
            </a:extLst>
          </p:cNvPr>
          <p:cNvSpPr txBox="1"/>
          <p:nvPr/>
        </p:nvSpPr>
        <p:spPr>
          <a:xfrm>
            <a:off x="6535671" y="4488815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SATA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7200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Western Digital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3,5’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90AF9B-A100-4737-8C09-65FA3EB75340}"/>
              </a:ext>
            </a:extLst>
          </p:cNvPr>
          <p:cNvSpPr txBox="1"/>
          <p:nvPr/>
        </p:nvSpPr>
        <p:spPr>
          <a:xfrm>
            <a:off x="6586292" y="2422406"/>
            <a:ext cx="485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E3-1230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4 ranuras – Hasta 64 Gb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4 unidades SATA 3.5’ o 2.5’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DA8B17-ACBE-4BD3-9903-79E181E33FC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Shell scripts de control del servidor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4D0184C-D618-43D4-A9B1-A067574CDE97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56242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B09B21EE-5646-48F4-AC77-613718F78D6A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pic>
        <p:nvPicPr>
          <p:cNvPr id="13" name="Imagen 12" descr="192.168.1.100 - PuTTY">
            <a:extLst>
              <a:ext uri="{FF2B5EF4-FFF2-40B4-BE49-F238E27FC236}">
                <a16:creationId xmlns:a16="http://schemas.microsoft.com/office/drawing/2014/main" id="{1247BB6F-A0C3-4F7C-BFBB-82ABA7F6A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5441" r="2869" b="8181"/>
          <a:stretch/>
        </p:blipFill>
        <p:spPr>
          <a:xfrm>
            <a:off x="299925" y="1501268"/>
            <a:ext cx="6031207" cy="38554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19EBCC-76EA-4178-8C90-9080F39BF5A9}"/>
              </a:ext>
            </a:extLst>
          </p:cNvPr>
          <p:cNvSpPr txBox="1"/>
          <p:nvPr/>
        </p:nvSpPr>
        <p:spPr>
          <a:xfrm>
            <a:off x="6776594" y="1573632"/>
            <a:ext cx="380564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de administración del sistema completo</a:t>
            </a:r>
          </a:p>
          <a:p>
            <a:pPr>
              <a:buClr>
                <a:srgbClr val="3050D8"/>
              </a:buClr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Solo utilizable por el ROOT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Cuenta con 20 grandes apartados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 Instala en el sistema por medio de un instalador automatizado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Cuenta con sistema de actualización </a:t>
            </a:r>
          </a:p>
        </p:txBody>
      </p:sp>
    </p:spTree>
    <p:extLst>
      <p:ext uri="{BB962C8B-B14F-4D97-AF65-F5344CB8AC3E}">
        <p14:creationId xmlns:p14="http://schemas.microsoft.com/office/powerpoint/2010/main" val="369736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EBEB2D9-0066-4E2E-B1DA-06CA077D7D56}"/>
              </a:ext>
            </a:extLst>
          </p:cNvPr>
          <p:cNvSpPr txBox="1"/>
          <p:nvPr/>
        </p:nvSpPr>
        <p:spPr>
          <a:xfrm>
            <a:off x="238965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BackUp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D828E45-A53D-4EB5-B731-3F57E6D2C792}"/>
              </a:ext>
            </a:extLst>
          </p:cNvPr>
          <p:cNvCxnSpPr>
            <a:cxnSpLocks/>
          </p:cNvCxnSpPr>
          <p:nvPr/>
        </p:nvCxnSpPr>
        <p:spPr>
          <a:xfrm>
            <a:off x="238965" y="897781"/>
            <a:ext cx="1642086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020B5F40-6124-4A37-AC3C-CB3B67FEA6AA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12D02A-6240-4BAC-B252-80329436A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22" y="1251857"/>
            <a:ext cx="4354285" cy="435428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8F77306-EC00-4303-B333-ACD69D0A7F16}"/>
              </a:ext>
            </a:extLst>
          </p:cNvPr>
          <p:cNvSpPr txBox="1"/>
          <p:nvPr/>
        </p:nvSpPr>
        <p:spPr>
          <a:xfrm>
            <a:off x="480297" y="1328425"/>
            <a:ext cx="3805646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Tipos y frecuencia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Total cada un día a las 00:00 horas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Incremental cada una hora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buClr>
                <a:srgbClr val="3050D8"/>
              </a:buClr>
            </a:pPr>
            <a:r>
              <a:rPr lang="es-E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Documento a respaldar: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/Home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/</a:t>
            </a:r>
            <a:r>
              <a:rPr lang="es-E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var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/log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Base de datos seleccionadas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buClr>
                <a:srgbClr val="3050D8"/>
              </a:buClr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Son Envidas a un servidor de respaldo automáticamente  </a:t>
            </a:r>
          </a:p>
          <a:p>
            <a:pPr>
              <a:buClr>
                <a:srgbClr val="3050D8"/>
              </a:buClr>
            </a:pPr>
            <a:endParaRPr lang="es-E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3050D8"/>
              </a:buClr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Cuenta con sistema de restauración automatizados</a:t>
            </a:r>
          </a:p>
        </p:txBody>
      </p:sp>
    </p:spTree>
    <p:extLst>
      <p:ext uri="{BB962C8B-B14F-4D97-AF65-F5344CB8AC3E}">
        <p14:creationId xmlns:p14="http://schemas.microsoft.com/office/powerpoint/2010/main" val="65476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0D5143-FEC6-40EC-BB9B-0E1B981C1D6B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Presupuestos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426BBEC-B602-428B-8ED6-1F06A076737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256519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640BE72-92CA-40DF-8324-EC40F356F7DB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773D82CB-C4C2-4981-9FC4-9AD717A5B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85341"/>
              </p:ext>
            </p:extLst>
          </p:nvPr>
        </p:nvGraphicFramePr>
        <p:xfrm>
          <a:off x="583096" y="1192696"/>
          <a:ext cx="10880036" cy="502257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20009">
                  <a:extLst>
                    <a:ext uri="{9D8B030D-6E8A-4147-A177-3AD203B41FA5}">
                      <a16:colId xmlns:a16="http://schemas.microsoft.com/office/drawing/2014/main" val="1310674859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221825862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54652484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1213907056"/>
                    </a:ext>
                  </a:extLst>
                </a:gridCol>
              </a:tblGrid>
              <a:tr h="715867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Económico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Recomendado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Premium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52668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STLA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6451446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Terminales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 y media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3430420"/>
                  </a:ext>
                </a:extLst>
              </a:tr>
              <a:tr h="727373">
                <a:tc>
                  <a:txBody>
                    <a:bodyPr/>
                    <a:lstStyle/>
                    <a:p>
                      <a:r>
                        <a:rPr lang="es-ES" b="1" dirty="0"/>
                        <a:t>Servidores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y Data center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346532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Equipamiento de red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822578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Informix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 100 usuarios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6807172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Precio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81.958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135.267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194.970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5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4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1D3C02-45D8-472F-A929-3F9EC114570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Equipos terminales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626C9-6FDE-4BCB-98AB-35B1EC4B7D8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7E8FC8F-0A71-41DB-8D71-C89114A96789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353384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D30CDA0-3270-470F-9676-7334A88ABF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" y="3070551"/>
            <a:ext cx="1626859" cy="12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E4A9B2-AE7B-41FC-8742-2FEF41B52E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0"/>
          <a:stretch/>
        </p:blipFill>
        <p:spPr bwMode="auto">
          <a:xfrm>
            <a:off x="234892" y="4659165"/>
            <a:ext cx="1691610" cy="14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7D27D3-82F2-4B19-A153-C73D1C2671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4" y="1492890"/>
            <a:ext cx="1434736" cy="10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83480492004705intel_3_5957011b4bde4dfdbf52593609508b84-598x600">
            <a:extLst>
              <a:ext uri="{FF2B5EF4-FFF2-40B4-BE49-F238E27FC236}">
                <a16:creationId xmlns:a16="http://schemas.microsoft.com/office/drawing/2014/main" id="{FF5B9C2C-CFDC-4D9D-AE4A-30AF4260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79" y="2793141"/>
            <a:ext cx="1561476" cy="15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14CB7D-2F1E-4C74-902E-8B2A58BC06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719" y="4659165"/>
            <a:ext cx="1256651" cy="12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1C7A1C-4EB0-40D5-B43E-0A192F37E1F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93" y="1325570"/>
            <a:ext cx="1561477" cy="11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91C84B9-DAAB-4570-ABE5-B49EBD6FEDE5}"/>
              </a:ext>
            </a:extLst>
          </p:cNvPr>
          <p:cNvSpPr txBox="1"/>
          <p:nvPr/>
        </p:nvSpPr>
        <p:spPr>
          <a:xfrm>
            <a:off x="4583507" y="1798329"/>
            <a:ext cx="2662671" cy="46166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Económico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B52C06-490C-4345-80AD-11A962D75A65}"/>
              </a:ext>
            </a:extLst>
          </p:cNvPr>
          <p:cNvSpPr txBox="1"/>
          <p:nvPr/>
        </p:nvSpPr>
        <p:spPr>
          <a:xfrm>
            <a:off x="4583507" y="3338686"/>
            <a:ext cx="2662671" cy="461665"/>
          </a:xfrm>
          <a:prstGeom prst="rect">
            <a:avLst/>
          </a:prstGeom>
          <a:noFill/>
          <a:ln w="28575">
            <a:solidFill>
              <a:srgbClr val="E50F3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Recomendado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34966-201C-419D-912D-8372C9B2FA99}"/>
              </a:ext>
            </a:extLst>
          </p:cNvPr>
          <p:cNvSpPr txBox="1"/>
          <p:nvPr/>
        </p:nvSpPr>
        <p:spPr>
          <a:xfrm>
            <a:off x="4583507" y="5038943"/>
            <a:ext cx="2662671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Premiun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16CE20-8D2C-4AE0-8C3A-1A854A728845}"/>
              </a:ext>
            </a:extLst>
          </p:cNvPr>
          <p:cNvSpPr txBox="1"/>
          <p:nvPr/>
        </p:nvSpPr>
        <p:spPr>
          <a:xfrm>
            <a:off x="234892" y="245797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Tablet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Iview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38C2E1-18A5-407F-8040-E175488C0B56}"/>
              </a:ext>
            </a:extLst>
          </p:cNvPr>
          <p:cNvSpPr txBox="1"/>
          <p:nvPr/>
        </p:nvSpPr>
        <p:spPr>
          <a:xfrm>
            <a:off x="197899" y="415995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Hp i3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D934-097A-4419-9A92-54E0BCEDBBA2}"/>
              </a:ext>
            </a:extLst>
          </p:cNvPr>
          <p:cNvSpPr txBox="1"/>
          <p:nvPr/>
        </p:nvSpPr>
        <p:spPr>
          <a:xfrm>
            <a:off x="299925" y="5859143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Dell i7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DDF2EA-CC63-4C08-8543-3D6863FC9E1F}"/>
              </a:ext>
            </a:extLst>
          </p:cNvPr>
          <p:cNvSpPr txBox="1"/>
          <p:nvPr/>
        </p:nvSpPr>
        <p:spPr>
          <a:xfrm>
            <a:off x="8938792" y="2506471"/>
            <a:ext cx="296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Bom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Intel Pentium 54560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B2BA815-3A22-4EE7-B3D5-B3F97FF78335}"/>
              </a:ext>
            </a:extLst>
          </p:cNvPr>
          <p:cNvSpPr txBox="1"/>
          <p:nvPr/>
        </p:nvSpPr>
        <p:spPr>
          <a:xfrm>
            <a:off x="8938793" y="4338580"/>
            <a:ext cx="296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Intel Core i3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Coffee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Lake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1BBE46-25EB-420D-8086-CFB7D804A76D}"/>
              </a:ext>
            </a:extLst>
          </p:cNvPr>
          <p:cNvSpPr txBox="1"/>
          <p:nvPr/>
        </p:nvSpPr>
        <p:spPr>
          <a:xfrm>
            <a:off x="9532500" y="5791052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Core i5 8400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9A5C71C-531C-4166-9DB6-AFD3291EAC3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246178" y="2029161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2CB3F6FC-A713-42C8-AC14-0ADDB9A59E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2966" y="2304990"/>
            <a:ext cx="1188526" cy="636871"/>
          </a:xfrm>
          <a:prstGeom prst="bentConnector3">
            <a:avLst>
              <a:gd name="adj1" fmla="val 99408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DDFA6F52-546C-4900-9C17-F6B66F580B21}"/>
              </a:ext>
            </a:extLst>
          </p:cNvPr>
          <p:cNvCxnSpPr>
            <a:cxnSpLocks/>
          </p:cNvCxnSpPr>
          <p:nvPr/>
        </p:nvCxnSpPr>
        <p:spPr>
          <a:xfrm rot="5400000">
            <a:off x="1600493" y="2504054"/>
            <a:ext cx="1282860" cy="386409"/>
          </a:xfrm>
          <a:prstGeom prst="bentConnector3">
            <a:avLst>
              <a:gd name="adj1" fmla="val 99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E83C5EB2-B248-4210-AE45-AB1E7C176F7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984491" y="2029162"/>
            <a:ext cx="2599017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5A229F00-B695-4410-99CF-7C62B3E2E08A}"/>
              </a:ext>
            </a:extLst>
          </p:cNvPr>
          <p:cNvCxnSpPr>
            <a:cxnSpLocks/>
          </p:cNvCxnSpPr>
          <p:nvPr/>
        </p:nvCxnSpPr>
        <p:spPr>
          <a:xfrm flipV="1">
            <a:off x="7246177" y="5305255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53009AF8-BA00-476F-92DC-4A2D28D87E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5082" y="4218411"/>
            <a:ext cx="1326887" cy="807953"/>
          </a:xfrm>
          <a:prstGeom prst="bentConnector3">
            <a:avLst>
              <a:gd name="adj1" fmla="val 9931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5DA16491-BC5F-4FF0-8B32-DD41E9CCDDC0}"/>
              </a:ext>
            </a:extLst>
          </p:cNvPr>
          <p:cNvCxnSpPr>
            <a:cxnSpLocks/>
          </p:cNvCxnSpPr>
          <p:nvPr/>
        </p:nvCxnSpPr>
        <p:spPr>
          <a:xfrm rot="10800000">
            <a:off x="1795245" y="5278900"/>
            <a:ext cx="2788264" cy="693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71136C96-73A4-4AB4-8BD6-FE4226C4D236}"/>
              </a:ext>
            </a:extLst>
          </p:cNvPr>
          <p:cNvCxnSpPr>
            <a:cxnSpLocks/>
          </p:cNvCxnSpPr>
          <p:nvPr/>
        </p:nvCxnSpPr>
        <p:spPr>
          <a:xfrm flipV="1">
            <a:off x="7246177" y="3629495"/>
            <a:ext cx="232948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2D774C81-F298-4DAE-9100-C13596121154}"/>
              </a:ext>
            </a:extLst>
          </p:cNvPr>
          <p:cNvCxnSpPr>
            <a:cxnSpLocks/>
          </p:cNvCxnSpPr>
          <p:nvPr/>
        </p:nvCxnSpPr>
        <p:spPr>
          <a:xfrm rot="10800000">
            <a:off x="2066847" y="3556980"/>
            <a:ext cx="2516662" cy="6933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30E919-25D0-490E-A3F4-BEDFD5B0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6" y="-3135085"/>
            <a:ext cx="13128172" cy="131281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E9F21-A488-4EB8-B014-E372A036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-2431025"/>
            <a:ext cx="11720052" cy="117200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8990BB-D5BD-4890-9838-75EDA5754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9" y="-1740310"/>
            <a:ext cx="10338620" cy="103386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635E01-5BF4-4C14-A6EE-160DC3F4C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-1104900"/>
            <a:ext cx="9067800" cy="9067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D85A7F-A660-4229-9EA8-CAC598927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2" y="3651975"/>
            <a:ext cx="2923974" cy="2923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B31D2C-28AA-4763-A26A-1BA8319845D9}"/>
              </a:ext>
            </a:extLst>
          </p:cNvPr>
          <p:cNvSpPr txBox="1"/>
          <p:nvPr/>
        </p:nvSpPr>
        <p:spPr>
          <a:xfrm>
            <a:off x="2733367" y="972688"/>
            <a:ext cx="67252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200" cap="all" dirty="0">
                <a:latin typeface="Segoe UI" panose="020B0502040204020203" pitchFamily="34" charset="0"/>
                <a:cs typeface="Segoe UI" panose="020B0502040204020203" pitchFamily="34" charset="0"/>
              </a:rPr>
              <a:t>Gracias por su atención </a:t>
            </a:r>
            <a:endParaRPr lang="es-UY" sz="5200" cap="al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610D9F-16CB-47F6-BA19-4A5976572CD3}"/>
              </a:ext>
            </a:extLst>
          </p:cNvPr>
          <p:cNvSpPr txBox="1"/>
          <p:nvPr/>
        </p:nvSpPr>
        <p:spPr>
          <a:xfrm>
            <a:off x="2733367" y="2815531"/>
            <a:ext cx="672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Desde el equipo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1754792-22C3-4C0A-9E71-0CCDCEC12D60}"/>
              </a:ext>
            </a:extLst>
          </p:cNvPr>
          <p:cNvCxnSpPr/>
          <p:nvPr/>
        </p:nvCxnSpPr>
        <p:spPr>
          <a:xfrm flipH="1">
            <a:off x="3451123" y="2665459"/>
            <a:ext cx="536841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40523A-87DD-4AE5-BEB8-07A80DBCE01A}"/>
              </a:ext>
            </a:extLst>
          </p:cNvPr>
          <p:cNvSpPr txBox="1"/>
          <p:nvPr/>
        </p:nvSpPr>
        <p:spPr>
          <a:xfrm>
            <a:off x="0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C5069-02AA-4522-8205-D0BE5C1EF9D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8E61F-796F-4809-834D-F54B2A95B392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 vida elegido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A7CCEF4-8C80-4007-A10C-43E2D7B0441A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43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C44BC561-7267-4611-8028-F43DF2F0C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2199243"/>
            <a:ext cx="633603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58F5A58-B9F7-4D9A-9934-F45F669F0B3C}"/>
              </a:ext>
            </a:extLst>
          </p:cNvPr>
          <p:cNvSpPr txBox="1"/>
          <p:nvPr/>
        </p:nvSpPr>
        <p:spPr>
          <a:xfrm>
            <a:off x="3385887" y="1774971"/>
            <a:ext cx="54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Ciclo de vida incremental </a:t>
            </a:r>
            <a:endParaRPr lang="en-US" sz="28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0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1240</Words>
  <Application>Microsoft Office PowerPoint</Application>
  <PresentationFormat>Panorámica</PresentationFormat>
  <Paragraphs>350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Segoe UI Light</vt:lpstr>
      <vt:lpstr>Segoe UI Semilight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Daniel</cp:lastModifiedBy>
  <cp:revision>71</cp:revision>
  <dcterms:created xsi:type="dcterms:W3CDTF">2019-09-30T04:23:38Z</dcterms:created>
  <dcterms:modified xsi:type="dcterms:W3CDTF">2019-10-07T16:42:15Z</dcterms:modified>
</cp:coreProperties>
</file>